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522" r:id="rId2"/>
    <p:sldId id="1598" r:id="rId3"/>
    <p:sldId id="1689" r:id="rId4"/>
    <p:sldId id="1693" r:id="rId5"/>
    <p:sldId id="1674" r:id="rId6"/>
    <p:sldId id="1670" r:id="rId7"/>
    <p:sldId id="1690" r:id="rId8"/>
    <p:sldId id="1671" r:id="rId9"/>
    <p:sldId id="1680" r:id="rId10"/>
    <p:sldId id="1682" r:id="rId11"/>
    <p:sldId id="1683" r:id="rId12"/>
    <p:sldId id="1691" r:id="rId13"/>
    <p:sldId id="1677" r:id="rId14"/>
    <p:sldId id="1676" r:id="rId15"/>
    <p:sldId id="1679" r:id="rId16"/>
    <p:sldId id="1692" r:id="rId17"/>
    <p:sldId id="1684" r:id="rId18"/>
    <p:sldId id="1688" r:id="rId19"/>
    <p:sldId id="1484" r:id="rId20"/>
  </p:sldIdLst>
  <p:sldSz cx="9906000" cy="6858000" type="A4"/>
  <p:notesSz cx="6797675" cy="9926638"/>
  <p:embeddedFontLst>
    <p:embeddedFont>
      <p:font typeface="나눔고딕" panose="020B0600000101010101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  <p15:guide id="14" orient="horz" pos="522">
          <p15:clr>
            <a:srgbClr val="A4A3A4"/>
          </p15:clr>
        </p15:guide>
        <p15:guide id="15" orient="horz" pos="3102">
          <p15:clr>
            <a:srgbClr val="A4A3A4"/>
          </p15:clr>
        </p15:guide>
        <p15:guide id="16" orient="horz" pos="1321">
          <p15:clr>
            <a:srgbClr val="A4A3A4"/>
          </p15:clr>
        </p15:guide>
        <p15:guide id="17" pos="83">
          <p15:clr>
            <a:srgbClr val="A4A3A4"/>
          </p15:clr>
        </p15:guide>
        <p15:guide id="18" pos="995">
          <p15:clr>
            <a:srgbClr val="A4A3A4"/>
          </p15:clr>
        </p15:guide>
        <p15:guide id="19" pos="4618">
          <p15:clr>
            <a:srgbClr val="A4A3A4"/>
          </p15:clr>
        </p15:guide>
        <p15:guide id="20" pos="22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20D"/>
    <a:srgbClr val="11B577"/>
    <a:srgbClr val="1CAAA7"/>
    <a:srgbClr val="FEDC5E"/>
    <a:srgbClr val="FED43C"/>
    <a:srgbClr val="F7F3DE"/>
    <a:srgbClr val="0173D4"/>
    <a:srgbClr val="FF7800"/>
    <a:srgbClr val="F25E16"/>
    <a:srgbClr val="FFF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9" autoAdjust="0"/>
    <p:restoredTop sz="99862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84" y="-150"/>
      </p:cViewPr>
      <p:guideLst>
        <p:guide orient="horz" pos="709"/>
        <p:guide orient="horz" pos="3589"/>
        <p:guide orient="horz" pos="1684"/>
        <p:guide orient="horz" pos="522"/>
        <p:guide orient="horz" pos="3102"/>
        <p:guide orient="horz" pos="1321"/>
        <p:guide pos="4526"/>
        <p:guide pos="194"/>
        <p:guide pos="466"/>
        <p:guide pos="1487"/>
        <p:guide pos="352"/>
        <p:guide pos="1399"/>
        <p:guide pos="83"/>
        <p:guide pos="995"/>
        <p:guide pos="4618"/>
        <p:guide pos="2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665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2550" y="-90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aseline="0" dirty="0" smtClean="0"/>
              <a:t>발표의 순서는 다음과 같은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순서로 발표하겠습니다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91441" y="1755373"/>
            <a:ext cx="8145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ko-KR" altLang="en-US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클라우드 운용자를 위한 플랫폼 설치 자동화</a:t>
            </a:r>
            <a:endParaRPr lang="en-US" altLang="ko-KR" sz="3200" b="1" spc="-50" baseline="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42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1173" name="DefaultOcx" r:id="rId2" imgW="914400" imgH="228600"/>
        </mc:Choice>
        <mc:Fallback>
          <p:control name="DefaultOcx" r:id="rId2" imgW="914400" imgH="228600">
            <p:pic>
              <p:nvPicPr>
                <p:cNvPr id="0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228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  <p:sldLayoutId id="21474855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2015.09.18(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클라우드포유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김기현 대표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스템셀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7325" y="4902082"/>
            <a:ext cx="55399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Stemcell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자체는 서비스를 제공하지 않음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Agent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이용하여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Blobstore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로 부터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Job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배포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9779" y="1285683"/>
            <a:ext cx="3740487" cy="28313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Stemcell (VM)</a:t>
            </a:r>
            <a:endParaRPr lang="ko-KR" altLang="en-US" sz="2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1694" y="3084020"/>
            <a:ext cx="3576216" cy="5429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18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46930" y="1412407"/>
            <a:ext cx="3580980" cy="1604938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20257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579104" y="4272873"/>
            <a:ext cx="5343525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Stemcell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구성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기본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OS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이미지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+ BOSH Agent</a:t>
            </a:r>
            <a:endParaRPr lang="ko-KR" altLang="en-US" sz="18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9003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7750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배포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모서리가 둥근 직사각형 2"/>
          <p:cNvSpPr/>
          <p:nvPr/>
        </p:nvSpPr>
        <p:spPr bwMode="gray">
          <a:xfrm>
            <a:off x="2501176" y="1132826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배포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Manifest</a:t>
            </a:r>
            <a:endParaRPr lang="ko-KR" altLang="en-US" sz="16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671403"/>
            <a:ext cx="448748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방법을 정의하는 설정 파일로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YAML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형식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55" y="2022268"/>
            <a:ext cx="4345265" cy="39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0894254">
            <a:off x="5531909" y="2548334"/>
            <a:ext cx="1766436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Example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153327" y="2348418"/>
            <a:ext cx="5567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특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장점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 smtClean="0">
                <a:latin typeface="+mj-lt"/>
              </a:rPr>
              <a:t>장점 </a:t>
            </a:r>
            <a:r>
              <a:rPr lang="en-US" altLang="ko-KR" sz="2400" dirty="0" smtClean="0">
                <a:latin typeface="+mj-lt"/>
              </a:rPr>
              <a:t>– CPI </a:t>
            </a:r>
            <a:r>
              <a:rPr lang="ko-KR" altLang="en-US" sz="2400" dirty="0" smtClean="0">
                <a:latin typeface="+mj-lt"/>
              </a:rPr>
              <a:t>표준 인터페이스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2052" name="Picture 4" descr="File:VMware 2009 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78" y="4504209"/>
            <a:ext cx="1721335" cy="2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mazonWebservice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40" y="4141951"/>
            <a:ext cx="1811290" cy="7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The OpenStack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4" y="4273069"/>
            <a:ext cx="1705969" cy="17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 bwMode="gray">
          <a:xfrm>
            <a:off x="2823285" y="1591634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플랫폼 설치 자동화</a:t>
            </a: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823285" y="2121981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Cloud Provider Interface (CPI)</a:t>
            </a:r>
            <a:endParaRPr lang="ko-KR" altLang="en-US" sz="20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3" y="2708348"/>
            <a:ext cx="7390263" cy="9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확장 및 배포관리 용이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lt"/>
              </a:rPr>
              <a:t> 하나의 배포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Manifest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파일로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Scale up &amp;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out</a:t>
            </a:r>
            <a:endParaRPr lang="en-US" altLang="ko-KR" sz="16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65" y="1720655"/>
            <a:ext cx="16668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22" y="3210780"/>
            <a:ext cx="2362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69" y="2168330"/>
            <a:ext cx="12858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07" y="4882453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77" y="4902108"/>
            <a:ext cx="1272167" cy="9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57" y="4776554"/>
            <a:ext cx="2158176" cy="113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99" y="2864824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476756" y="3349993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up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540764" y="5444515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out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 descr="http://images.gofreedownload.net/files-3387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94" y="1720655"/>
            <a:ext cx="860178" cy="8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1886083" y="2743720"/>
            <a:ext cx="965200" cy="467059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VM </a:t>
            </a:r>
            <a:r>
              <a:rPr lang="ko-KR" altLang="en-US" sz="2400" dirty="0" smtClean="0">
                <a:latin typeface="+mj-lt"/>
              </a:rPr>
              <a:t>모니터링과 장애복구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94" name="Rounded Rectangle 53"/>
          <p:cNvSpPr/>
          <p:nvPr/>
        </p:nvSpPr>
        <p:spPr>
          <a:xfrm>
            <a:off x="832104" y="2103121"/>
            <a:ext cx="5065135" cy="386791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 anchorCtr="1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플랫폼 설치 자동화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8" name="Rounded Rectangle 58"/>
          <p:cNvSpPr/>
          <p:nvPr/>
        </p:nvSpPr>
        <p:spPr>
          <a:xfrm>
            <a:off x="6134338" y="2103121"/>
            <a:ext cx="2982229" cy="386791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IaaS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38" name="직사각형 537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Health Monitor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NATS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에 구동중인 에이전트로부터 상태 모니터링을 수행하고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응답없는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의 경우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CPI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재생성함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2" name="Freeform 81"/>
          <p:cNvSpPr/>
          <p:nvPr/>
        </p:nvSpPr>
        <p:spPr>
          <a:xfrm>
            <a:off x="5863747" y="3437440"/>
            <a:ext cx="320801" cy="379752"/>
          </a:xfrm>
          <a:custGeom>
            <a:avLst/>
            <a:gdLst>
              <a:gd name="connsiteX0" fmla="*/ 363808 w 608552"/>
              <a:gd name="connsiteY0" fmla="*/ 410091 h 754038"/>
              <a:gd name="connsiteX1" fmla="*/ 601938 w 608552"/>
              <a:gd name="connsiteY1" fmla="*/ 0 h 754038"/>
              <a:gd name="connsiteX2" fmla="*/ 443185 w 608552"/>
              <a:gd name="connsiteY2" fmla="*/ 443163 h 754038"/>
              <a:gd name="connsiteX3" fmla="*/ 608552 w 608552"/>
              <a:gd name="connsiteY3" fmla="*/ 429934 h 754038"/>
              <a:gd name="connsiteX4" fmla="*/ 482873 w 608552"/>
              <a:gd name="connsiteY4" fmla="*/ 502692 h 754038"/>
              <a:gd name="connsiteX5" fmla="*/ 568864 w 608552"/>
              <a:gd name="connsiteY5" fmla="*/ 701123 h 754038"/>
              <a:gd name="connsiteX6" fmla="*/ 423341 w 608552"/>
              <a:gd name="connsiteY6" fmla="*/ 562221 h 754038"/>
              <a:gd name="connsiteX7" fmla="*/ 324120 w 608552"/>
              <a:gd name="connsiteY7" fmla="*/ 754038 h 754038"/>
              <a:gd name="connsiteX8" fmla="*/ 363808 w 608552"/>
              <a:gd name="connsiteY8" fmla="*/ 562221 h 754038"/>
              <a:gd name="connsiteX9" fmla="*/ 0 w 608552"/>
              <a:gd name="connsiteY9" fmla="*/ 681280 h 754038"/>
              <a:gd name="connsiteX10" fmla="*/ 317505 w 608552"/>
              <a:gd name="connsiteY10" fmla="*/ 515921 h 754038"/>
              <a:gd name="connsiteX11" fmla="*/ 99220 w 608552"/>
              <a:gd name="connsiteY11" fmla="*/ 410091 h 754038"/>
              <a:gd name="connsiteX12" fmla="*/ 324120 w 608552"/>
              <a:gd name="connsiteY12" fmla="*/ 443163 h 754038"/>
              <a:gd name="connsiteX13" fmla="*/ 297661 w 608552"/>
              <a:gd name="connsiteY13" fmla="*/ 185202 h 754038"/>
              <a:gd name="connsiteX14" fmla="*/ 363808 w 608552"/>
              <a:gd name="connsiteY14" fmla="*/ 410091 h 75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552" h="754038">
                <a:moveTo>
                  <a:pt x="363808" y="410091"/>
                </a:moveTo>
                <a:lnTo>
                  <a:pt x="601938" y="0"/>
                </a:lnTo>
                <a:lnTo>
                  <a:pt x="443185" y="443163"/>
                </a:lnTo>
                <a:lnTo>
                  <a:pt x="608552" y="429934"/>
                </a:lnTo>
                <a:lnTo>
                  <a:pt x="482873" y="502692"/>
                </a:lnTo>
                <a:lnTo>
                  <a:pt x="568864" y="701123"/>
                </a:lnTo>
                <a:lnTo>
                  <a:pt x="423341" y="562221"/>
                </a:lnTo>
                <a:lnTo>
                  <a:pt x="324120" y="754038"/>
                </a:lnTo>
                <a:lnTo>
                  <a:pt x="363808" y="562221"/>
                </a:lnTo>
                <a:lnTo>
                  <a:pt x="0" y="681280"/>
                </a:lnTo>
                <a:lnTo>
                  <a:pt x="317505" y="515921"/>
                </a:lnTo>
                <a:lnTo>
                  <a:pt x="99220" y="410091"/>
                </a:lnTo>
                <a:lnTo>
                  <a:pt x="324120" y="443163"/>
                </a:lnTo>
                <a:lnTo>
                  <a:pt x="297661" y="185202"/>
                </a:lnTo>
                <a:lnTo>
                  <a:pt x="363808" y="410091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4" name="타원 543"/>
          <p:cNvSpPr/>
          <p:nvPr/>
        </p:nvSpPr>
        <p:spPr>
          <a:xfrm>
            <a:off x="3271400" y="2751389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5" name="타원 544"/>
          <p:cNvSpPr/>
          <p:nvPr/>
        </p:nvSpPr>
        <p:spPr>
          <a:xfrm>
            <a:off x="4344423" y="1793992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6" name="타원 545"/>
          <p:cNvSpPr/>
          <p:nvPr/>
        </p:nvSpPr>
        <p:spPr>
          <a:xfrm>
            <a:off x="7827175" y="2144283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3415" y="2487759"/>
            <a:ext cx="2004961" cy="2956844"/>
          </a:xfrm>
          <a:prstGeom prst="roundRect">
            <a:avLst>
              <a:gd name="adj" fmla="val 4422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Health Monitor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0021" y="2963989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모니터링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130021" y="3854481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알림 통지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131660" y="4744973"/>
            <a:ext cx="1748470" cy="4347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Resurrector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783650" y="2950719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783650" y="4307515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Message Bus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아래쪽 화살표 68"/>
          <p:cNvSpPr/>
          <p:nvPr/>
        </p:nvSpPr>
        <p:spPr>
          <a:xfrm>
            <a:off x="1821898" y="4370832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구름 16"/>
          <p:cNvSpPr/>
          <p:nvPr/>
        </p:nvSpPr>
        <p:spPr>
          <a:xfrm>
            <a:off x="5584817" y="1536122"/>
            <a:ext cx="914400" cy="675978"/>
          </a:xfrm>
          <a:prstGeom prst="cloud">
            <a:avLst/>
          </a:prstGeom>
          <a:solidFill>
            <a:schemeClr val="accent1">
              <a:alpha val="4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CPI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66" idx="0"/>
            <a:endCxn id="17" idx="2"/>
          </p:cNvCxnSpPr>
          <p:nvPr/>
        </p:nvCxnSpPr>
        <p:spPr>
          <a:xfrm rot="5400000" flipH="1" flipV="1">
            <a:off x="4584465" y="1947531"/>
            <a:ext cx="1076608" cy="929768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7" idx="0"/>
            <a:endCxn id="98" idx="0"/>
          </p:cNvCxnSpPr>
          <p:nvPr/>
        </p:nvCxnSpPr>
        <p:spPr>
          <a:xfrm>
            <a:off x="6498455" y="1874111"/>
            <a:ext cx="1213570" cy="613647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6590946" y="2487758"/>
            <a:ext cx="2242158" cy="693591"/>
            <a:chOff x="6590946" y="2487758"/>
            <a:chExt cx="2242158" cy="693591"/>
          </a:xfrm>
        </p:grpSpPr>
        <p:sp>
          <p:nvSpPr>
            <p:cNvPr id="9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90946" y="3622899"/>
            <a:ext cx="2242158" cy="693591"/>
            <a:chOff x="6590946" y="2487758"/>
            <a:chExt cx="2242158" cy="693591"/>
          </a:xfrm>
        </p:grpSpPr>
        <p:sp>
          <p:nvSpPr>
            <p:cNvPr id="115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590946" y="4758039"/>
            <a:ext cx="2242158" cy="693591"/>
            <a:chOff x="6590946" y="2487758"/>
            <a:chExt cx="2242158" cy="693591"/>
          </a:xfrm>
        </p:grpSpPr>
        <p:sp>
          <p:nvSpPr>
            <p:cNvPr id="11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sp>
        <p:nvSpPr>
          <p:cNvPr id="124" name="아래쪽 화살표 123"/>
          <p:cNvSpPr/>
          <p:nvPr/>
        </p:nvSpPr>
        <p:spPr>
          <a:xfrm>
            <a:off x="1821898" y="3488008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4" name="Straight Arrow Connector 79"/>
          <p:cNvCxnSpPr>
            <a:stCxn id="99" idx="1"/>
            <a:endCxn id="67" idx="3"/>
          </p:cNvCxnSpPr>
          <p:nvPr/>
        </p:nvCxnSpPr>
        <p:spPr>
          <a:xfrm flipH="1">
            <a:off x="5532120" y="2714520"/>
            <a:ext cx="1168018" cy="181035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15" name="Straight Arrow Connector 81"/>
          <p:cNvCxnSpPr>
            <a:stCxn id="119" idx="1"/>
            <a:endCxn id="67" idx="3"/>
          </p:cNvCxnSpPr>
          <p:nvPr/>
        </p:nvCxnSpPr>
        <p:spPr>
          <a:xfrm flipH="1" flipV="1">
            <a:off x="5532120" y="4524875"/>
            <a:ext cx="1168018" cy="45992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34" name="Straight Arrow Connector 101"/>
          <p:cNvCxnSpPr>
            <a:stCxn id="116" idx="1"/>
            <a:endCxn id="67" idx="3"/>
          </p:cNvCxnSpPr>
          <p:nvPr/>
        </p:nvCxnSpPr>
        <p:spPr>
          <a:xfrm flipH="1">
            <a:off x="5532120" y="3849661"/>
            <a:ext cx="1168018" cy="67521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sp>
        <p:nvSpPr>
          <p:cNvPr id="45" name="왼쪽/오른쪽 화살표 44"/>
          <p:cNvSpPr/>
          <p:nvPr/>
        </p:nvSpPr>
        <p:spPr>
          <a:xfrm>
            <a:off x="3102611" y="4405303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왼쪽/오른쪽 화살표 125"/>
          <p:cNvSpPr/>
          <p:nvPr/>
        </p:nvSpPr>
        <p:spPr>
          <a:xfrm>
            <a:off x="3102611" y="3017708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6136781" y="3128264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18904" y="2348418"/>
            <a:ext cx="5987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환경 구성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환경 구성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8500" y="2457281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85248" y="2482420"/>
            <a:ext cx="1590416" cy="702554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kern="0" dirty="0" smtClean="0">
                <a:solidFill>
                  <a:prstClr val="black"/>
                </a:solidFill>
                <a:latin typeface="+mn-ea"/>
              </a:rPr>
              <a:t>Open PaaS</a:t>
            </a:r>
            <a:endParaRPr kumimoji="0" lang="ko-KR" altLang="en-US" b="1" kern="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>
            <a:stCxn id="15" idx="3"/>
            <a:endCxn id="16" idx="2"/>
          </p:cNvCxnSpPr>
          <p:nvPr/>
        </p:nvCxnSpPr>
        <p:spPr>
          <a:xfrm>
            <a:off x="4228660" y="2817321"/>
            <a:ext cx="2856588" cy="16376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2788500" y="3588426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45941" y="3591883"/>
            <a:ext cx="1576312" cy="720080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Open PaaS</a:t>
            </a:r>
            <a:endParaRPr kumimoji="0" lang="ko-KR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70738" y="3595243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(Multi-VM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1" name="직선 화살표 연결선 20"/>
          <p:cNvCxnSpPr>
            <a:stCxn id="18" idx="3"/>
            <a:endCxn id="20" idx="1"/>
          </p:cNvCxnSpPr>
          <p:nvPr/>
        </p:nvCxnSpPr>
        <p:spPr>
          <a:xfrm>
            <a:off x="4228660" y="3948466"/>
            <a:ext cx="842078" cy="6817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cxnSp>
        <p:nvCxnSpPr>
          <p:cNvPr id="22" name="직선 화살표 연결선 21"/>
          <p:cNvCxnSpPr>
            <a:stCxn id="20" idx="3"/>
            <a:endCxn id="19" idx="2"/>
          </p:cNvCxnSpPr>
          <p:nvPr/>
        </p:nvCxnSpPr>
        <p:spPr>
          <a:xfrm flipV="1">
            <a:off x="6510898" y="3951923"/>
            <a:ext cx="635043" cy="3360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852723" y="2341607"/>
            <a:ext cx="8086561" cy="2088753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6332" y="2466044"/>
            <a:ext cx="1152128" cy="1844956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Inception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설치환경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227547" y="2601297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227547" y="3727136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만 설치하는 경우와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이용해서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BOSH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설치 후 서비스 배포하는 방식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가지 방법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이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 있음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5557" y="36353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2483" y="35918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8210" y="2457281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04458" y="3397285"/>
            <a:ext cx="2524963" cy="1204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5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사다리꼴 32"/>
          <p:cNvSpPr/>
          <p:nvPr/>
        </p:nvSpPr>
        <p:spPr>
          <a:xfrm>
            <a:off x="4346252" y="4318683"/>
            <a:ext cx="2889373" cy="861009"/>
          </a:xfrm>
          <a:prstGeom prst="trapezoid">
            <a:avLst>
              <a:gd name="adj" fmla="val 82519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85557" y="4957429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. BOSH </a:t>
            </a:r>
            <a:r>
              <a:rPr lang="ko-KR" altLang="en-US" b="1" dirty="0" smtClean="0">
                <a:latin typeface="+mn-ea"/>
                <a:ea typeface="+mn-ea"/>
              </a:rPr>
              <a:t>도 하나의 서비스로 관리됨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en-US" altLang="ko-KR" b="1" dirty="0" smtClean="0">
                <a:latin typeface="+mn-ea"/>
                <a:ea typeface="+mn-ea"/>
              </a:rPr>
              <a:t>. Production </a:t>
            </a:r>
            <a:r>
              <a:rPr lang="ko-KR" altLang="en-US" b="1" dirty="0" smtClean="0">
                <a:latin typeface="+mn-ea"/>
                <a:ea typeface="+mn-ea"/>
              </a:rPr>
              <a:t>환경에 용이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1510" y="1779765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주로 개발환경에 설치</a:t>
            </a:r>
            <a:endParaRPr lang="en-US" altLang="ko-KR" b="1" dirty="0" smtClean="0">
              <a:latin typeface="+mn-ea"/>
              <a:ea typeface="+mn-ea"/>
            </a:endParaRPr>
          </a:p>
        </p:txBody>
      </p:sp>
      <p:sp>
        <p:nvSpPr>
          <p:cNvPr id="35" name="사다리꼴 34"/>
          <p:cNvSpPr/>
          <p:nvPr/>
        </p:nvSpPr>
        <p:spPr>
          <a:xfrm flipH="1" flipV="1">
            <a:off x="2458624" y="1735411"/>
            <a:ext cx="2119116" cy="747009"/>
          </a:xfrm>
          <a:prstGeom prst="trapezoid">
            <a:avLst>
              <a:gd name="adj" fmla="val 43993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8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2" y="0"/>
            <a:ext cx="7984045" cy="647700"/>
          </a:xfrm>
        </p:spPr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환경 구성 </a:t>
            </a:r>
            <a:r>
              <a:rPr lang="en-US" altLang="ko-KR" sz="2400" dirty="0" smtClean="0">
                <a:latin typeface="+mj-lt"/>
              </a:rPr>
              <a:t>– Open PaaS </a:t>
            </a:r>
            <a:r>
              <a:rPr lang="ko-KR" altLang="en-US" sz="2400" dirty="0" smtClean="0">
                <a:latin typeface="+mj-lt"/>
              </a:rPr>
              <a:t>베타 릴리즈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47286"/>
              </p:ext>
            </p:extLst>
          </p:nvPr>
        </p:nvGraphicFramePr>
        <p:xfrm>
          <a:off x="1328680" y="1664210"/>
          <a:ext cx="7074655" cy="41788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88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7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  <a:ea typeface="+mn-ea"/>
                        </a:rPr>
                        <a:t>구분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설치가이드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설치에 필요한 가이드 문서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OpenPaas-Env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Open PaaS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환경 구축에 필요한 설치 파일 모음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OpenPaas-Dev-Tools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 파일 모음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Stemcells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Stemcell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이미지 파일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01768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OpenPaas-IaaS-Controller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플랫폼 설치 자동화 릴리즈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OpenPaas-Deployment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샘플 배포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Manifest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OpenPaas-Container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Task/LRP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관리 버전 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445884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사용자 요청 관리 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Buildpacks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빌드팩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egov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-java-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buildpack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OpenPaas-Services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(mysql,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rabbitmq, redis)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OpenPaas-Sample-Apps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실행 환경을 위한 샘플 예제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1154944" y="1189810"/>
            <a:ext cx="28085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4650" indent="-285750" algn="just" eaLnBrk="0" latinLnBrk="0" hangingPunct="0">
              <a:lnSpc>
                <a:spcPct val="12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Open PaaS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베타 릴리즈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86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6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853766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</a:endParaRP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130657" y="200243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1.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플랫폼 설치 자동화의 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2130657" y="2869564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2.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구성요소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2130657" y="3732908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3.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특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  <a:sym typeface="Wingdings"/>
              </a:rPr>
              <a:t>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장점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2130657" y="460004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4.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환경구성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410502" y="2348418"/>
            <a:ext cx="5041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개요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1577884" y="1984601"/>
            <a:ext cx="6581894" cy="3290804"/>
          </a:xfrm>
          <a:prstGeom prst="roundRect">
            <a:avLst>
              <a:gd name="adj" fmla="val 3851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</a:rPr>
              <a:t>개방형 클라우드 플랫폼</a:t>
            </a:r>
            <a:r>
              <a:rPr lang="en-US" altLang="ko-KR" b="1" dirty="0" smtClean="0">
                <a:solidFill>
                  <a:schemeClr val="tx1"/>
                </a:solidFill>
              </a:rPr>
              <a:t>(Open PaaS)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637264" y="5433902"/>
            <a:ext cx="6319338" cy="5111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클라우드 인프라</a:t>
            </a:r>
            <a:r>
              <a:rPr lang="en-US" altLang="ko-KR" dirty="0" smtClean="0"/>
              <a:t>(IaaS) </a:t>
            </a:r>
            <a:endParaRPr lang="ko-KR" altLang="en-US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8457382" y="2296743"/>
            <a:ext cx="939847" cy="1752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cxnSp>
        <p:nvCxnSpPr>
          <p:cNvPr id="120" name="직선 화살표 연결선 119"/>
          <p:cNvCxnSpPr>
            <a:endCxn id="132" idx="3"/>
          </p:cNvCxnSpPr>
          <p:nvPr/>
        </p:nvCxnSpPr>
        <p:spPr>
          <a:xfrm flipH="1">
            <a:off x="7824910" y="3226563"/>
            <a:ext cx="632473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endCxn id="118" idx="0"/>
          </p:cNvCxnSpPr>
          <p:nvPr/>
        </p:nvCxnSpPr>
        <p:spPr>
          <a:xfrm>
            <a:off x="4796933" y="4995672"/>
            <a:ext cx="0" cy="43823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모서리가 둥근 직사각형 121"/>
          <p:cNvSpPr/>
          <p:nvPr/>
        </p:nvSpPr>
        <p:spPr>
          <a:xfrm>
            <a:off x="1641970" y="1208609"/>
            <a:ext cx="6319337" cy="53089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</a:t>
            </a:r>
            <a:endParaRPr lang="ko-KR" altLang="en-US" dirty="0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90070" y="3293133"/>
            <a:ext cx="893181" cy="864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PaaS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845375" y="4474248"/>
            <a:ext cx="5903116" cy="52142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인프라 제어 및 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관리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6584770" y="2403387"/>
            <a:ext cx="1240140" cy="164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운영환경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505527" y="2403387"/>
            <a:ext cx="2585622" cy="164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34" name="직선 화살표 연결선 133"/>
          <p:cNvCxnSpPr>
            <a:stCxn id="133" idx="3"/>
            <a:endCxn id="132" idx="1"/>
          </p:cNvCxnSpPr>
          <p:nvPr/>
        </p:nvCxnSpPr>
        <p:spPr>
          <a:xfrm>
            <a:off x="6091149" y="3226563"/>
            <a:ext cx="493621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33" idx="2"/>
          </p:cNvCxnSpPr>
          <p:nvPr/>
        </p:nvCxnSpPr>
        <p:spPr>
          <a:xfrm flipH="1">
            <a:off x="4796933" y="4049739"/>
            <a:ext cx="1405" cy="42450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44" idx="3"/>
            <a:endCxn id="141" idx="1"/>
          </p:cNvCxnSpPr>
          <p:nvPr/>
        </p:nvCxnSpPr>
        <p:spPr>
          <a:xfrm flipV="1">
            <a:off x="1283251" y="2727504"/>
            <a:ext cx="568943" cy="185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41" idx="3"/>
          </p:cNvCxnSpPr>
          <p:nvPr/>
        </p:nvCxnSpPr>
        <p:spPr>
          <a:xfrm>
            <a:off x="3105828" y="2727504"/>
            <a:ext cx="399699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/>
          <p:cNvSpPr/>
          <p:nvPr/>
        </p:nvSpPr>
        <p:spPr>
          <a:xfrm>
            <a:off x="1852194" y="3401503"/>
            <a:ext cx="1253634" cy="6482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개발환</a:t>
            </a:r>
            <a:r>
              <a:rPr lang="ko-KR" altLang="en-US" dirty="0">
                <a:solidFill>
                  <a:schemeClr val="tx1"/>
                </a:solidFill>
              </a:rPr>
              <a:t>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1852194" y="2403386"/>
            <a:ext cx="1253634" cy="6482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서비스환경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42" name="직선 화살표 연결선 141"/>
          <p:cNvCxnSpPr>
            <a:stCxn id="130" idx="3"/>
            <a:endCxn id="140" idx="1"/>
          </p:cNvCxnSpPr>
          <p:nvPr/>
        </p:nvCxnSpPr>
        <p:spPr>
          <a:xfrm>
            <a:off x="1283251" y="3725621"/>
            <a:ext cx="568943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3105828" y="3730649"/>
            <a:ext cx="399699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390070" y="2306338"/>
            <a:ext cx="893181" cy="8460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서비스 연계 </a:t>
            </a:r>
            <a:endParaRPr lang="en-US" altLang="ko-KR" dirty="0"/>
          </a:p>
          <a:p>
            <a:pPr algn="ctr"/>
            <a:r>
              <a:rPr lang="ko-KR" altLang="en-US" dirty="0"/>
              <a:t>시스템</a:t>
            </a:r>
          </a:p>
        </p:txBody>
      </p:sp>
      <p:cxnSp>
        <p:nvCxnSpPr>
          <p:cNvPr id="145" name="직선 화살표 연결선 144"/>
          <p:cNvCxnSpPr>
            <a:stCxn id="122" idx="2"/>
            <a:endCxn id="133" idx="0"/>
          </p:cNvCxnSpPr>
          <p:nvPr/>
        </p:nvCxnSpPr>
        <p:spPr>
          <a:xfrm flipH="1">
            <a:off x="4798338" y="1739508"/>
            <a:ext cx="3301" cy="66387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endCxn id="141" idx="0"/>
          </p:cNvCxnSpPr>
          <p:nvPr/>
        </p:nvCxnSpPr>
        <p:spPr>
          <a:xfrm>
            <a:off x="2479011" y="1739509"/>
            <a:ext cx="0" cy="663877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endCxn id="132" idx="2"/>
          </p:cNvCxnSpPr>
          <p:nvPr/>
        </p:nvCxnSpPr>
        <p:spPr>
          <a:xfrm flipV="1">
            <a:off x="7204840" y="4049739"/>
            <a:ext cx="0" cy="42450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사다리꼴 147"/>
          <p:cNvSpPr/>
          <p:nvPr/>
        </p:nvSpPr>
        <p:spPr>
          <a:xfrm flipV="1">
            <a:off x="1283251" y="3968496"/>
            <a:ext cx="7054181" cy="505752"/>
          </a:xfrm>
          <a:prstGeom prst="trapezoid">
            <a:avLst>
              <a:gd name="adj" fmla="val 117747"/>
            </a:avLst>
          </a:prstGeom>
          <a:solidFill>
            <a:schemeClr val="bg1">
              <a:alpha val="44000"/>
            </a:schemeClr>
          </a:solidFill>
          <a:ln w="6350">
            <a:noFill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Rounded Rectangle 35"/>
          <p:cNvSpPr/>
          <p:nvPr/>
        </p:nvSpPr>
        <p:spPr>
          <a:xfrm>
            <a:off x="1272212" y="3511296"/>
            <a:ext cx="7101797" cy="725952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kern="0" noProof="0" dirty="0" smtClean="0">
                <a:solidFill>
                  <a:srgbClr val="FFFFFF"/>
                </a:solidFill>
                <a:latin typeface="+mn-lt"/>
                <a:ea typeface="+mj-ea"/>
              </a:rPr>
              <a:t>플랫폼 설치 자동화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70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56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273" y="2128863"/>
            <a:ext cx="5527345" cy="364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09562" y="943197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대형 분산 서비스 배포 및 라이프 사이클을 관리하는 공개 소프트웨어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4883" y="1953431"/>
            <a:ext cx="3135457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프로비전 및 인프라 제어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4882" y="2992491"/>
            <a:ext cx="313545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최소한의 다운타임 배포</a:t>
            </a:r>
            <a:endParaRPr lang="en-US" altLang="ko-KR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24882" y="4819350"/>
            <a:ext cx="313546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Generic Solution</a:t>
            </a: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서비스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클라우드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운영체</a:t>
            </a:r>
            <a:r>
              <a:rPr lang="ko-KR" altLang="en-US" b="1" dirty="0">
                <a:solidFill>
                  <a:srgbClr val="000000"/>
                </a:solidFill>
                <a:latin typeface="+mn-lt"/>
              </a:rPr>
              <a:t>계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6524880" y="3582895"/>
            <a:ext cx="313545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End-to-End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릴리즈 엔지니어링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배포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라이프 사이클 관리</a:t>
            </a:r>
            <a:endParaRPr lang="ko-KR" alt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33135" y="2486106"/>
            <a:ext cx="3127205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VM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생성과 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17808"/>
              </p:ext>
            </p:extLst>
          </p:nvPr>
        </p:nvGraphicFramePr>
        <p:xfrm>
          <a:off x="4839977" y="2091331"/>
          <a:ext cx="4689288" cy="34419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59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3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구성요소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r>
                        <a:rPr lang="ko-KR" altLang="en-US" sz="1200" dirty="0" smtClean="0"/>
                        <a:t>와 상호작용을 위한 </a:t>
                      </a:r>
                      <a:r>
                        <a:rPr lang="en-US" altLang="ko-KR" sz="120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Core Orchestration Component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BOSH</a:t>
                      </a:r>
                      <a:r>
                        <a:rPr lang="ko-KR" altLang="en-US" sz="1200" dirty="0" smtClean="0"/>
                        <a:t> 관리 메타 데이터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NATS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컴포넌트간 통신을 위한</a:t>
                      </a:r>
                      <a:r>
                        <a:rPr lang="ko-KR" altLang="en-US" sz="1200" baseline="0" dirty="0" smtClean="0"/>
                        <a:t> 메시지 채널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017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Registry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생성을 위한 설정정보 저장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Health Monitor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r>
                        <a:rPr lang="ko-KR" altLang="en-US" sz="1200" dirty="0" smtClean="0"/>
                        <a:t>를 통해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상태 체크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DNS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배포된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DNS Resolution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에 설치되며</a:t>
                      </a:r>
                      <a:r>
                        <a:rPr lang="en-US" altLang="ko-KR" sz="1200" dirty="0" smtClean="0"/>
                        <a:t>, Director</a:t>
                      </a:r>
                      <a:r>
                        <a:rPr lang="ko-KR" altLang="en-US" sz="1200" dirty="0" smtClean="0"/>
                        <a:t>로부터 명령을 받아 개별 작업을 수행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445884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와 상호작용하면서 분산 서비스를 배포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관리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운용하는 기능 수행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1168" y="1936394"/>
            <a:ext cx="4507173" cy="3985471"/>
            <a:chOff x="117356" y="1905912"/>
            <a:chExt cx="4507173" cy="3985471"/>
          </a:xfrm>
        </p:grpSpPr>
        <p:sp>
          <p:nvSpPr>
            <p:cNvPr id="5" name="직사각형 4"/>
            <p:cNvSpPr/>
            <p:nvPr/>
          </p:nvSpPr>
          <p:spPr>
            <a:xfrm>
              <a:off x="121907" y="1905912"/>
              <a:ext cx="4496937" cy="39854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1907" y="1905912"/>
              <a:ext cx="4496937" cy="5361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52573" y="1980217"/>
              <a:ext cx="2872854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Command Line Interface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592" y="2438353"/>
              <a:ext cx="4496937" cy="53611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71398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Director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51002" y="2506186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Database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129035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Task Worker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1906" y="2952160"/>
              <a:ext cx="4496937" cy="5361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7599" y="3022661"/>
              <a:ext cx="107853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NATS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455442" y="3022661"/>
              <a:ext cx="1060648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Registry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635401" y="3022661"/>
              <a:ext cx="1887481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CPI</a:t>
              </a:r>
            </a:p>
            <a:p>
              <a:pPr algn="ctr" latinLnBrk="0"/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(Cloud Provider Interface)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7356" y="3487014"/>
              <a:ext cx="4496937" cy="5361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3103" y="3538265"/>
              <a:ext cx="254372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Health Monitor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882677" y="3538265"/>
              <a:ext cx="1625763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DNS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2202" y="4175035"/>
              <a:ext cx="4306366" cy="1601154"/>
            </a:xfrm>
            <a:prstGeom prst="roundRect">
              <a:avLst>
                <a:gd name="adj" fmla="val 6865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228083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80483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532883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891964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044364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196764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698366" y="5155105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392601" y="5156750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2502" y="471553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70570" y="469657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8256" y="4304489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IaaS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58077" y="2348418"/>
            <a:ext cx="5849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구성요소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12725" y="4669277"/>
            <a:ext cx="4438652" cy="1638302"/>
          </a:xfrm>
          <a:prstGeom prst="roundRect">
            <a:avLst>
              <a:gd name="adj" fmla="val 50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  <a:ea typeface="맑은 고딕" pitchFamily="50" charset="-127"/>
              </a:rPr>
              <a:t>IaaS </a:t>
            </a:r>
            <a:r>
              <a:rPr lang="ko-KR" altLang="en-US" b="1" dirty="0" smtClean="0">
                <a:solidFill>
                  <a:schemeClr val="tx1"/>
                </a:solidFill>
                <a:ea typeface="맑은 고딕" pitchFamily="50" charset="-127"/>
              </a:rPr>
              <a:t>환경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21968" y="489009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173" y="1019175"/>
            <a:ext cx="2203047" cy="22172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99469" y="1162176"/>
            <a:ext cx="1850806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릴리즈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672" y="1786884"/>
            <a:ext cx="1266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</a:rPr>
              <a:t>설치 패키지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설정 템플릿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스크립트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5207" y="1019175"/>
            <a:ext cx="2245536" cy="221727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20502" y="1162176"/>
            <a:ext cx="1921497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스템셀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6706" y="178688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OS </a:t>
            </a:r>
            <a:r>
              <a:rPr lang="ko-KR" altLang="en-US" dirty="0" smtClean="0">
                <a:solidFill>
                  <a:schemeClr val="bg1"/>
                </a:solidFill>
              </a:rPr>
              <a:t>이미지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에이전트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5" y="1019175"/>
            <a:ext cx="2431581" cy="2217276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490358" y="1162176"/>
            <a:ext cx="2213375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배포</a:t>
            </a:r>
            <a:endParaRPr lang="en-US" altLang="ko-KR" sz="1800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3197" y="1786884"/>
            <a:ext cx="1005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릴리즈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스템셀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네트워크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속성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34173" y="3560322"/>
            <a:ext cx="7798203" cy="62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2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플랫폼 설치 자동화</a:t>
            </a:r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920503" y="4299045"/>
            <a:ext cx="2023097" cy="252483"/>
          </a:xfrm>
          <a:prstGeom prst="downArrow">
            <a:avLst/>
          </a:prstGeom>
          <a:solidFill>
            <a:schemeClr val="dk1">
              <a:alpha val="30000"/>
            </a:schemeClr>
          </a:solidFill>
          <a:ln>
            <a:noFill/>
          </a:ln>
          <a:effectLst>
            <a:outerShdw blurRad="88900" dist="38100" dir="16200000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6225" y="5023702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6144" y="514856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 머신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파일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소프트웨어 패키지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릴리즈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541719" y="14281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Packages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 설치될 패키지</a:t>
            </a:r>
          </a:p>
        </p:txBody>
      </p:sp>
      <p:sp>
        <p:nvSpPr>
          <p:cNvPr id="39" name="모서리가 둥근 직사각형 38"/>
          <p:cNvSpPr/>
          <p:nvPr/>
        </p:nvSpPr>
        <p:spPr bwMode="gray">
          <a:xfrm>
            <a:off x="541719" y="3037915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에서 수행될 프로세스</a:t>
            </a:r>
          </a:p>
        </p:txBody>
      </p:sp>
      <p:sp>
        <p:nvSpPr>
          <p:cNvPr id="40" name="모서리가 둥근 직사각형 39"/>
          <p:cNvSpPr/>
          <p:nvPr/>
        </p:nvSpPr>
        <p:spPr bwMode="gray">
          <a:xfrm>
            <a:off x="541719" y="46666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Release = Packages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와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의 모음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40694" y="2000301"/>
            <a:ext cx="478380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패키지간 의존관계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설치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0693" y="3600501"/>
            <a:ext cx="478380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템플릿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시 적용되는 설정 템플릿 파일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프로세스 시작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종료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4568" y="1763329"/>
            <a:ext cx="4029080" cy="3009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Release</a:t>
            </a:r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19741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1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65150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50989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36828" y="2012468"/>
            <a:ext cx="852080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13953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2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310520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N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622667" y="2022044"/>
            <a:ext cx="878666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연결선 6"/>
          <p:cNvCxnSpPr>
            <a:stCxn id="46" idx="2"/>
            <a:endCxn id="45" idx="0"/>
          </p:cNvCxnSpPr>
          <p:nvPr/>
        </p:nvCxnSpPr>
        <p:spPr>
          <a:xfrm>
            <a:off x="6099924" y="3041116"/>
            <a:ext cx="24251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8" idx="2"/>
            <a:endCxn id="45" idx="0"/>
          </p:cNvCxnSpPr>
          <p:nvPr/>
        </p:nvCxnSpPr>
        <p:spPr>
          <a:xfrm flipH="1">
            <a:off x="6342443" y="3041116"/>
            <a:ext cx="1720425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3" idx="2"/>
            <a:endCxn id="51" idx="0"/>
          </p:cNvCxnSpPr>
          <p:nvPr/>
        </p:nvCxnSpPr>
        <p:spPr>
          <a:xfrm flipH="1">
            <a:off x="7636655" y="3050692"/>
            <a:ext cx="1425345" cy="77212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8" idx="2"/>
            <a:endCxn id="51" idx="0"/>
          </p:cNvCxnSpPr>
          <p:nvPr/>
        </p:nvCxnSpPr>
        <p:spPr>
          <a:xfrm flipH="1">
            <a:off x="7636655" y="3041116"/>
            <a:ext cx="426213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47" idx="2"/>
            <a:endCxn id="51" idx="0"/>
          </p:cNvCxnSpPr>
          <p:nvPr/>
        </p:nvCxnSpPr>
        <p:spPr>
          <a:xfrm>
            <a:off x="7085763" y="3041116"/>
            <a:ext cx="550892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7" idx="2"/>
            <a:endCxn id="52" idx="0"/>
          </p:cNvCxnSpPr>
          <p:nvPr/>
        </p:nvCxnSpPr>
        <p:spPr>
          <a:xfrm>
            <a:off x="7085763" y="3041116"/>
            <a:ext cx="184745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8" idx="2"/>
            <a:endCxn id="52" idx="0"/>
          </p:cNvCxnSpPr>
          <p:nvPr/>
        </p:nvCxnSpPr>
        <p:spPr>
          <a:xfrm>
            <a:off x="8062868" y="3041116"/>
            <a:ext cx="870354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95167" y="3299830"/>
            <a:ext cx="3167883" cy="3693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+mn-ea"/>
                <a:ea typeface="+mn-ea"/>
              </a:rPr>
              <a:t>Runtime Dependency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58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 anchorCtr="0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91559</TotalTime>
  <Words>677</Words>
  <Application>Microsoft Office PowerPoint</Application>
  <PresentationFormat>A4 용지(210x297mm)</PresentationFormat>
  <Paragraphs>212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굴림</vt:lpstr>
      <vt:lpstr>Arial</vt:lpstr>
      <vt:lpstr>나눔고딕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플랫폼 설치 자동화의 개요</vt:lpstr>
      <vt:lpstr>플랫폼 설치 자동화의 개요</vt:lpstr>
      <vt:lpstr>플랫폼 설치 자동화의 개요</vt:lpstr>
      <vt:lpstr>PowerPoint 프레젠테이션</vt:lpstr>
      <vt:lpstr>플랫폼 설치 자동화의 구성요소</vt:lpstr>
      <vt:lpstr>플랫폼 설치 자동화의 구성요소 - 릴리즈</vt:lpstr>
      <vt:lpstr>플랫폼 설치 자동화의 구성요소 - 스템셀</vt:lpstr>
      <vt:lpstr>플랫폼 설치 자동화의 구성요소 – 배포</vt:lpstr>
      <vt:lpstr>PowerPoint 프레젠테이션</vt:lpstr>
      <vt:lpstr>플랫폼 설치 자동화의 특장점 – CPI 표준 인터페이스</vt:lpstr>
      <vt:lpstr>플랫폼 설치 자동화의 특장점 – 확장 및 배포관리 용이</vt:lpstr>
      <vt:lpstr>플랫폼 설치 자동화의 특장점 – VM 모니터링과 장애복구</vt:lpstr>
      <vt:lpstr>PowerPoint 프레젠테이션</vt:lpstr>
      <vt:lpstr>플랫폼 설치 자동화의 환경 구성</vt:lpstr>
      <vt:lpstr>플랫폼 설치 자동화의 환경 구성 – Open PaaS 베타 릴리즈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문철호</cp:lastModifiedBy>
  <cp:revision>6865</cp:revision>
  <cp:lastPrinted>2014-12-17T02:28:30Z</cp:lastPrinted>
  <dcterms:created xsi:type="dcterms:W3CDTF">2009-02-02T11:47:52Z</dcterms:created>
  <dcterms:modified xsi:type="dcterms:W3CDTF">2015-09-15T08:09:38Z</dcterms:modified>
</cp:coreProperties>
</file>